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2" r:id="rId3"/>
    <p:sldId id="263" r:id="rId4"/>
    <p:sldId id="264" r:id="rId5"/>
    <p:sldId id="265" r:id="rId6"/>
    <p:sldId id="272" r:id="rId7"/>
    <p:sldId id="266" r:id="rId8"/>
    <p:sldId id="267" r:id="rId9"/>
    <p:sldId id="268" r:id="rId10"/>
    <p:sldId id="269" r:id="rId11"/>
    <p:sldId id="270" r:id="rId12"/>
    <p:sldId id="271" r:id="rId13"/>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458AF360-B553-4285-B2B5-736B03006E1F}" type="datetimeFigureOut">
              <a:rPr lang="es-MX" smtClean="0"/>
              <a:t>20/03/2014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E2F0FAF-9868-46CA-9E37-1D6CD8F32DB2}" type="slidenum">
              <a:rPr lang="es-MX" smtClean="0"/>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458AF360-B553-4285-B2B5-736B03006E1F}" type="datetimeFigureOut">
              <a:rPr lang="es-MX" smtClean="0"/>
              <a:t>20/03/2014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E2F0FAF-9868-46CA-9E37-1D6CD8F32DB2}" type="slidenum">
              <a:rPr lang="es-MX" smtClean="0"/>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458AF360-B553-4285-B2B5-736B03006E1F}" type="datetimeFigureOut">
              <a:rPr lang="es-MX" smtClean="0"/>
              <a:t>20/03/2014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E2F0FAF-9868-46CA-9E37-1D6CD8F32DB2}" type="slidenum">
              <a:rPr lang="es-MX" smtClean="0"/>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58AF360-B553-4285-B2B5-736B03006E1F}" type="datetimeFigureOut">
              <a:rPr lang="es-MX" smtClean="0"/>
              <a:t>20/03/2014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E2F0FAF-9868-46CA-9E37-1D6CD8F32DB2}" type="slidenum">
              <a:rPr lang="es-MX" smtClean="0"/>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ES" smtClean="0"/>
              <a:t>Haga clic para modificar el estilo de título del patrón</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s-ES" smtClean="0"/>
              <a:t>Haga clic para modificar el estilo de texto del patrón</a:t>
            </a:r>
          </a:p>
        </p:txBody>
      </p:sp>
      <p:sp>
        <p:nvSpPr>
          <p:cNvPr id="4" name="Date Placeholder 3"/>
          <p:cNvSpPr>
            <a:spLocks noGrp="1"/>
          </p:cNvSpPr>
          <p:nvPr>
            <p:ph type="dt" sz="half" idx="10"/>
          </p:nvPr>
        </p:nvSpPr>
        <p:spPr/>
        <p:txBody>
          <a:bodyPr/>
          <a:lstStyle/>
          <a:p>
            <a:fld id="{458AF360-B553-4285-B2B5-736B03006E1F}" type="datetimeFigureOut">
              <a:rPr lang="es-MX" smtClean="0"/>
              <a:t>20/03/2014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E2F0FAF-9868-46CA-9E37-1D6CD8F32DB2}" type="slidenum">
              <a:rPr lang="es-MX" smtClean="0"/>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458AF360-B553-4285-B2B5-736B03006E1F}" type="datetimeFigureOut">
              <a:rPr lang="es-MX" smtClean="0"/>
              <a:t>20/03/2014</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E2F0FAF-9868-46CA-9E37-1D6CD8F32DB2}" type="slidenum">
              <a:rPr lang="es-MX" smtClean="0"/>
              <a:t>‹Nº›</a:t>
            </a:fld>
            <a:endParaRPr lang="es-MX"/>
          </a:p>
        </p:txBody>
      </p:sp>
      <p:sp>
        <p:nvSpPr>
          <p:cNvPr id="8" name="Title 7"/>
          <p:cNvSpPr>
            <a:spLocks noGrp="1"/>
          </p:cNvSpPr>
          <p:nvPr>
            <p:ph type="title"/>
          </p:nvPr>
        </p:nvSpPr>
        <p:spPr/>
        <p:txBody>
          <a:bodyPr/>
          <a:lstStyle/>
          <a:p>
            <a:r>
              <a:rPr lang="es-ES" smtClean="0"/>
              <a:t>Haga clic para modificar el estilo de título del patrón</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s-ES" smtClean="0"/>
              <a:t>Haga clic para modificar el estilo de texto del patrón</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s-ES" smtClean="0"/>
              <a:t>Haga clic para modificar el estilo de texto del patrón</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458AF360-B553-4285-B2B5-736B03006E1F}" type="datetimeFigureOut">
              <a:rPr lang="es-MX" smtClean="0"/>
              <a:t>20/03/2014</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0E2F0FAF-9868-46CA-9E37-1D6CD8F32DB2}" type="slidenum">
              <a:rPr lang="es-MX" smtClean="0"/>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458AF360-B553-4285-B2B5-736B03006E1F}" type="datetimeFigureOut">
              <a:rPr lang="es-MX" smtClean="0"/>
              <a:t>20/03/2014</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0E2F0FAF-9868-46CA-9E37-1D6CD8F32DB2}" type="slidenum">
              <a:rPr lang="es-MX" smtClean="0"/>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8AF360-B553-4285-B2B5-736B03006E1F}" type="datetimeFigureOut">
              <a:rPr lang="es-MX" smtClean="0"/>
              <a:t>20/03/2014</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0E2F0FAF-9868-46CA-9E37-1D6CD8F32DB2}" type="slidenum">
              <a:rPr lang="es-MX" smtClean="0"/>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ES" smtClean="0"/>
              <a:t>Haga clic para modificar el estilo de título del patrón</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s-ES" smtClean="0"/>
              <a:t>Haga clic para modificar el estilo de texto del patrón</a:t>
            </a:r>
          </a:p>
        </p:txBody>
      </p:sp>
      <p:sp>
        <p:nvSpPr>
          <p:cNvPr id="5" name="Date Placeholder 4"/>
          <p:cNvSpPr>
            <a:spLocks noGrp="1"/>
          </p:cNvSpPr>
          <p:nvPr>
            <p:ph type="dt" sz="half" idx="10"/>
          </p:nvPr>
        </p:nvSpPr>
        <p:spPr/>
        <p:txBody>
          <a:bodyPr/>
          <a:lstStyle/>
          <a:p>
            <a:fld id="{458AF360-B553-4285-B2B5-736B03006E1F}" type="datetimeFigureOut">
              <a:rPr lang="es-MX" smtClean="0"/>
              <a:t>20/03/2014</a:t>
            </a:fld>
            <a:endParaRPr lang="es-MX"/>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s-MX"/>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0E2F0FAF-9868-46CA-9E37-1D6CD8F32DB2}" type="slidenum">
              <a:rPr lang="es-MX" smtClean="0"/>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s-ES" smtClean="0"/>
              <a:t>Haga clic en el icono para agregar una imagen</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58AF360-B553-4285-B2B5-736B03006E1F}" type="datetimeFigureOut">
              <a:rPr lang="es-MX" smtClean="0"/>
              <a:t>20/03/2014</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E2F0FAF-9868-46CA-9E37-1D6CD8F32DB2}" type="slidenum">
              <a:rPr lang="es-MX" smtClean="0"/>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458AF360-B553-4285-B2B5-736B03006E1F}" type="datetimeFigureOut">
              <a:rPr lang="es-MX" smtClean="0"/>
              <a:t>20/03/2014</a:t>
            </a:fld>
            <a:endParaRPr lang="es-MX"/>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s-MX"/>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0E2F0FAF-9868-46CA-9E37-1D6CD8F32DB2}" type="slidenum">
              <a:rPr lang="es-MX" smtClean="0"/>
              <a:t>‹Nº›</a:t>
            </a:fld>
            <a:endParaRPr lang="es-MX"/>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115616" y="980728"/>
            <a:ext cx="6995248" cy="2088232"/>
          </a:xfrm>
        </p:spPr>
        <p:txBody>
          <a:bodyPr/>
          <a:lstStyle/>
          <a:p>
            <a:pPr algn="ctr"/>
            <a:r>
              <a:rPr lang="es-MX" sz="4000" dirty="0"/>
              <a:t>propiedades del rectángulo, cuadrado</a:t>
            </a:r>
            <a:br>
              <a:rPr lang="es-MX" sz="4000" dirty="0"/>
            </a:br>
            <a:r>
              <a:rPr lang="es-MX" sz="4000" dirty="0"/>
              <a:t>y triángulo rectángulo</a:t>
            </a:r>
          </a:p>
        </p:txBody>
      </p:sp>
      <p:pic>
        <p:nvPicPr>
          <p:cNvPr id="1028" name="Picture 4" descr="http://3.bp.blogspot.com/-DA1l5iufxeo/TmQghQZ6n0I/AAAAAAAAADY/jNMiee0gzyA/s200/triangulo+rectangul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513" y="2492896"/>
            <a:ext cx="4248472" cy="4248472"/>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s://encrypted-tbn1.gstatic.com/images?q=tbn:ANd9GcQ59_jWOe0siojxpNGOtmEOwTKkk29CblIpecsL7-_0gLtRc4vCy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87824" y="3356992"/>
            <a:ext cx="3096344" cy="1834478"/>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ttp://1.bp.blogspot.com/_58Ax2xpH6MU/StbVFDOgKAI/AAAAAAAAACQ/edTeTVV0-t0/s320/Cuadrado%5B1%5D.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00192" y="3717032"/>
            <a:ext cx="2447319" cy="22753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11620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dirty="0" smtClean="0"/>
              <a:t>cuadrado</a:t>
            </a:r>
            <a:endParaRPr lang="es-MX" dirty="0"/>
          </a:p>
        </p:txBody>
      </p:sp>
      <p:sp>
        <p:nvSpPr>
          <p:cNvPr id="3" name="2 Marcador de contenido"/>
          <p:cNvSpPr>
            <a:spLocks noGrp="1"/>
          </p:cNvSpPr>
          <p:nvPr>
            <p:ph idx="1"/>
          </p:nvPr>
        </p:nvSpPr>
        <p:spPr>
          <a:xfrm>
            <a:off x="822960" y="1100628"/>
            <a:ext cx="7781488" cy="3579849"/>
          </a:xfrm>
        </p:spPr>
        <p:txBody>
          <a:bodyPr>
            <a:normAutofit/>
          </a:bodyPr>
          <a:lstStyle/>
          <a:p>
            <a:pPr algn="just"/>
            <a:r>
              <a:rPr lang="es-MX" sz="2000" dirty="0" smtClean="0">
                <a:solidFill>
                  <a:schemeClr val="accent3">
                    <a:lumMod val="75000"/>
                  </a:schemeClr>
                </a:solidFill>
              </a:rPr>
              <a:t>Un </a:t>
            </a:r>
            <a:r>
              <a:rPr lang="es-MX" sz="2000" dirty="0">
                <a:solidFill>
                  <a:schemeClr val="accent3">
                    <a:lumMod val="75000"/>
                  </a:schemeClr>
                </a:solidFill>
              </a:rPr>
              <a:t>cuadrado es un cuadrilátero que tiene sus lados opuestos paralelos y, por tanto, es un paralelogramo. Dado que sus cuatro ángulos internos son rectos, es también un caso especial de rectángulo. De modo similar, al tener los cuatro lados iguales, es un caso especial de rombo. Cada ángulo interno de un cuadrado mide 90 grados</a:t>
            </a:r>
          </a:p>
        </p:txBody>
      </p:sp>
      <p:pic>
        <p:nvPicPr>
          <p:cNvPr id="1026" name="Picture 2" descr="http://calasanz.edu.gva.es/7_ejercicios/matematicas/imagenes/cuadrad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5856" y="3573016"/>
            <a:ext cx="2664296" cy="26566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22679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806648" y="674798"/>
            <a:ext cx="7520940" cy="3579849"/>
          </a:xfrm>
        </p:spPr>
        <p:txBody>
          <a:bodyPr>
            <a:normAutofit/>
          </a:bodyPr>
          <a:lstStyle/>
          <a:p>
            <a:pPr algn="just"/>
            <a:r>
              <a:rPr lang="es-MX" sz="1800" dirty="0">
                <a:solidFill>
                  <a:schemeClr val="accent3">
                    <a:lumMod val="75000"/>
                  </a:schemeClr>
                </a:solidFill>
              </a:rPr>
              <a:t>El área de un cuadrado se puede calcular de varias formas:</a:t>
            </a:r>
          </a:p>
          <a:p>
            <a:pPr algn="just"/>
            <a:r>
              <a:rPr lang="es-MX" sz="1800" dirty="0">
                <a:solidFill>
                  <a:schemeClr val="accent3">
                    <a:lumMod val="75000"/>
                  </a:schemeClr>
                </a:solidFill>
              </a:rPr>
              <a:t>Si se conoce la longitud de sus lados, iguales a </a:t>
            </a:r>
            <a:r>
              <a:rPr lang="es-MX" sz="1800" i="1" dirty="0" err="1">
                <a:solidFill>
                  <a:schemeClr val="accent3">
                    <a:lumMod val="75000"/>
                  </a:schemeClr>
                </a:solidFill>
              </a:rPr>
              <a:t>a</a:t>
            </a:r>
            <a:r>
              <a:rPr lang="es-MX" sz="1800" dirty="0">
                <a:solidFill>
                  <a:schemeClr val="accent3">
                    <a:lumMod val="75000"/>
                  </a:schemeClr>
                </a:solidFill>
              </a:rPr>
              <a:t>, el área se calcula como el cuadrado de la longitud de su lado, o sea: A = a</a:t>
            </a:r>
            <a:r>
              <a:rPr lang="es-MX" sz="1800" baseline="30000" dirty="0">
                <a:solidFill>
                  <a:schemeClr val="accent3">
                    <a:lumMod val="75000"/>
                  </a:schemeClr>
                </a:solidFill>
              </a:rPr>
              <a:t>2</a:t>
            </a:r>
            <a:endParaRPr lang="es-MX" sz="1800" dirty="0">
              <a:solidFill>
                <a:schemeClr val="accent3">
                  <a:lumMod val="75000"/>
                </a:schemeClr>
              </a:solidFill>
            </a:endParaRPr>
          </a:p>
          <a:p>
            <a:pPr algn="just"/>
            <a:r>
              <a:rPr lang="es-MX" sz="1800" dirty="0">
                <a:solidFill>
                  <a:schemeClr val="accent3">
                    <a:lumMod val="75000"/>
                  </a:schemeClr>
                </a:solidFill>
              </a:rPr>
              <a:t>El perímetro del cuadrado se calcula como cuatro veces la longitud del lado del cuadrado, es decir: P = 4 *</a:t>
            </a:r>
          </a:p>
        </p:txBody>
      </p:sp>
      <p:pic>
        <p:nvPicPr>
          <p:cNvPr id="2050" name="Picture 2" descr="http://3.bp.blogspot.com/-0-XWasjgFMY/UedaTLqtVRI/AAAAAAAAADU/xm7xSfCRN4E/s1600/Imagen2.jpg"/>
          <p:cNvPicPr>
            <a:picLocks noChangeAspect="1" noChangeArrowheads="1"/>
          </p:cNvPicPr>
          <p:nvPr/>
        </p:nvPicPr>
        <p:blipFill rotWithShape="1">
          <a:blip r:embed="rId2">
            <a:extLst>
              <a:ext uri="{28A0092B-C50C-407E-A947-70E740481C1C}">
                <a14:useLocalDpi xmlns:a14="http://schemas.microsoft.com/office/drawing/2010/main" val="0"/>
              </a:ext>
            </a:extLst>
          </a:blip>
          <a:srcRect t="30903" r="29318" b="45721"/>
          <a:stretch/>
        </p:blipFill>
        <p:spPr bwMode="auto">
          <a:xfrm>
            <a:off x="827584" y="3284984"/>
            <a:ext cx="7500004" cy="19393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42855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PROPIEDADES</a:t>
            </a:r>
            <a:endParaRPr lang="es-MX" dirty="0"/>
          </a:p>
        </p:txBody>
      </p:sp>
      <p:sp>
        <p:nvSpPr>
          <p:cNvPr id="3" name="2 Marcador de contenido"/>
          <p:cNvSpPr>
            <a:spLocks noGrp="1"/>
          </p:cNvSpPr>
          <p:nvPr>
            <p:ph idx="1"/>
          </p:nvPr>
        </p:nvSpPr>
        <p:spPr/>
        <p:txBody>
          <a:bodyPr/>
          <a:lstStyle/>
          <a:p>
            <a:r>
              <a:rPr lang="es-MX" sz="2000" dirty="0" smtClean="0">
                <a:solidFill>
                  <a:schemeClr val="accent3">
                    <a:lumMod val="75000"/>
                  </a:schemeClr>
                </a:solidFill>
              </a:rPr>
              <a:t>Los </a:t>
            </a:r>
            <a:r>
              <a:rPr lang="es-MX" sz="2000" dirty="0">
                <a:solidFill>
                  <a:schemeClr val="accent3">
                    <a:lumMod val="75000"/>
                  </a:schemeClr>
                </a:solidFill>
              </a:rPr>
              <a:t>cuatro lados son iguales.</a:t>
            </a:r>
          </a:p>
          <a:p>
            <a:r>
              <a:rPr lang="es-MX" sz="2000" dirty="0">
                <a:solidFill>
                  <a:schemeClr val="accent3">
                    <a:lumMod val="75000"/>
                  </a:schemeClr>
                </a:solidFill>
              </a:rPr>
              <a:t>Los cuatro ángulos son iguales, e iguales a 90</a:t>
            </a:r>
          </a:p>
          <a:p>
            <a:r>
              <a:rPr lang="es-MX" sz="2000" dirty="0">
                <a:solidFill>
                  <a:schemeClr val="accent3">
                    <a:lumMod val="75000"/>
                  </a:schemeClr>
                </a:solidFill>
              </a:rPr>
              <a:t>Las dos diagonales son iguales.</a:t>
            </a:r>
          </a:p>
          <a:p>
            <a:r>
              <a:rPr lang="es-MX" sz="2000" dirty="0">
                <a:solidFill>
                  <a:schemeClr val="accent3">
                    <a:lumMod val="75000"/>
                  </a:schemeClr>
                </a:solidFill>
              </a:rPr>
              <a:t>Los lados opuestos son paralelos</a:t>
            </a:r>
          </a:p>
          <a:p>
            <a:endParaRPr lang="es-MX" dirty="0"/>
          </a:p>
        </p:txBody>
      </p:sp>
      <p:pic>
        <p:nvPicPr>
          <p:cNvPr id="11266" name="Picture 2" descr="http://www.wikipekes.com/HLIC/1ce64b6ceb64992e1f214d9b151c393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640" y="2708920"/>
            <a:ext cx="6794180" cy="34075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47108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51520" y="404664"/>
            <a:ext cx="4320480" cy="4444427"/>
          </a:xfrm>
        </p:spPr>
        <p:txBody>
          <a:bodyPr>
            <a:noAutofit/>
          </a:bodyPr>
          <a:lstStyle/>
          <a:p>
            <a:r>
              <a:rPr lang="es-MX" sz="1800" dirty="0" smtClean="0">
                <a:solidFill>
                  <a:schemeClr val="accent3">
                    <a:lumMod val="75000"/>
                  </a:schemeClr>
                </a:solidFill>
              </a:rPr>
              <a:t>      Las </a:t>
            </a:r>
            <a:r>
              <a:rPr lang="es-MX" sz="1800" dirty="0">
                <a:solidFill>
                  <a:schemeClr val="accent3">
                    <a:lumMod val="75000"/>
                  </a:schemeClr>
                </a:solidFill>
              </a:rPr>
              <a:t>formas y figuras geométricas son aspectos </a:t>
            </a:r>
            <a:r>
              <a:rPr lang="es-MX" sz="1800" dirty="0" smtClean="0">
                <a:solidFill>
                  <a:schemeClr val="accent3">
                    <a:lumMod val="75000"/>
                  </a:schemeClr>
                </a:solidFill>
              </a:rPr>
              <a:t>que encontramos en nuestro </a:t>
            </a:r>
            <a:r>
              <a:rPr lang="es-MX" sz="1800" dirty="0">
                <a:solidFill>
                  <a:schemeClr val="accent3">
                    <a:lumMod val="75000"/>
                  </a:schemeClr>
                </a:solidFill>
              </a:rPr>
              <a:t>andar cotidiano, el conocimiento </a:t>
            </a:r>
            <a:r>
              <a:rPr lang="es-MX" sz="1800" dirty="0" smtClean="0">
                <a:solidFill>
                  <a:schemeClr val="accent3">
                    <a:lumMod val="75000"/>
                  </a:schemeClr>
                </a:solidFill>
              </a:rPr>
              <a:t>de estas </a:t>
            </a:r>
            <a:r>
              <a:rPr lang="es-MX" sz="1800" dirty="0">
                <a:solidFill>
                  <a:schemeClr val="accent3">
                    <a:lumMod val="75000"/>
                  </a:schemeClr>
                </a:solidFill>
              </a:rPr>
              <a:t>nos permite construir poco a poco el entorno que </a:t>
            </a:r>
            <a:r>
              <a:rPr lang="es-MX" sz="1800" dirty="0" smtClean="0">
                <a:solidFill>
                  <a:schemeClr val="accent3">
                    <a:lumMod val="75000"/>
                  </a:schemeClr>
                </a:solidFill>
              </a:rPr>
              <a:t>nos rodea</a:t>
            </a:r>
            <a:r>
              <a:rPr lang="es-MX" sz="1800" dirty="0">
                <a:solidFill>
                  <a:schemeClr val="accent3">
                    <a:lumMod val="75000"/>
                  </a:schemeClr>
                </a:solidFill>
              </a:rPr>
              <a:t>; de manera inconsciente nos apropiamos </a:t>
            </a:r>
            <a:r>
              <a:rPr lang="es-MX" sz="1800" dirty="0" smtClean="0">
                <a:solidFill>
                  <a:schemeClr val="accent3">
                    <a:lumMod val="75000"/>
                  </a:schemeClr>
                </a:solidFill>
              </a:rPr>
              <a:t>de conocimientos </a:t>
            </a:r>
            <a:r>
              <a:rPr lang="es-MX" sz="1800" dirty="0">
                <a:solidFill>
                  <a:schemeClr val="accent3">
                    <a:lumMod val="75000"/>
                  </a:schemeClr>
                </a:solidFill>
              </a:rPr>
              <a:t>informales acerca de estas y no es hasta </a:t>
            </a:r>
            <a:r>
              <a:rPr lang="es-MX" sz="1800" dirty="0" smtClean="0">
                <a:solidFill>
                  <a:schemeClr val="accent3">
                    <a:lumMod val="75000"/>
                  </a:schemeClr>
                </a:solidFill>
              </a:rPr>
              <a:t>que ingresamos </a:t>
            </a:r>
            <a:r>
              <a:rPr lang="es-MX" sz="1800" dirty="0">
                <a:solidFill>
                  <a:schemeClr val="accent3">
                    <a:lumMod val="75000"/>
                  </a:schemeClr>
                </a:solidFill>
              </a:rPr>
              <a:t>a una institución formal que asimilamos </a:t>
            </a:r>
            <a:r>
              <a:rPr lang="es-MX" sz="1800" dirty="0" smtClean="0">
                <a:solidFill>
                  <a:schemeClr val="accent3">
                    <a:lumMod val="75000"/>
                  </a:schemeClr>
                </a:solidFill>
              </a:rPr>
              <a:t>y reconocemos </a:t>
            </a:r>
            <a:r>
              <a:rPr lang="es-MX" sz="1800" dirty="0">
                <a:solidFill>
                  <a:schemeClr val="accent3">
                    <a:lumMod val="75000"/>
                  </a:schemeClr>
                </a:solidFill>
              </a:rPr>
              <a:t>las propiedades de cada una de ellas, </a:t>
            </a:r>
            <a:r>
              <a:rPr lang="es-MX" sz="1800" dirty="0" smtClean="0">
                <a:solidFill>
                  <a:schemeClr val="accent3">
                    <a:lumMod val="75000"/>
                  </a:schemeClr>
                </a:solidFill>
              </a:rPr>
              <a:t>que posteriormente </a:t>
            </a:r>
            <a:r>
              <a:rPr lang="es-MX" sz="1800" dirty="0">
                <a:solidFill>
                  <a:schemeClr val="accent3">
                    <a:lumMod val="75000"/>
                  </a:schemeClr>
                </a:solidFill>
              </a:rPr>
              <a:t>nos permitirán realizar ejercicios </a:t>
            </a:r>
            <a:r>
              <a:rPr lang="es-MX" sz="1800" dirty="0" smtClean="0">
                <a:solidFill>
                  <a:schemeClr val="accent3">
                    <a:lumMod val="75000"/>
                  </a:schemeClr>
                </a:solidFill>
              </a:rPr>
              <a:t>mas complejos </a:t>
            </a:r>
            <a:r>
              <a:rPr lang="es-MX" sz="1800" dirty="0">
                <a:solidFill>
                  <a:schemeClr val="accent3">
                    <a:lumMod val="75000"/>
                  </a:schemeClr>
                </a:solidFill>
              </a:rPr>
              <a:t>con ellas.</a:t>
            </a:r>
          </a:p>
        </p:txBody>
      </p:sp>
      <p:pic>
        <p:nvPicPr>
          <p:cNvPr id="4098" name="Picture 2" descr="http://www.rinconpreescolar.com/wp-content/uploads/2013/08/figuras-geometrica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428764">
            <a:off x="4512661" y="1094384"/>
            <a:ext cx="4458487" cy="26682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76676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11560" y="260648"/>
            <a:ext cx="7520940" cy="3579849"/>
          </a:xfrm>
        </p:spPr>
        <p:txBody>
          <a:bodyPr/>
          <a:lstStyle/>
          <a:p>
            <a:r>
              <a:rPr lang="es-MX" sz="2000" dirty="0" smtClean="0">
                <a:solidFill>
                  <a:schemeClr val="accent3">
                    <a:lumMod val="75000"/>
                  </a:schemeClr>
                </a:solidFill>
              </a:rPr>
              <a:t>      Su </a:t>
            </a:r>
            <a:r>
              <a:rPr lang="es-MX" sz="2000" dirty="0">
                <a:solidFill>
                  <a:schemeClr val="accent3">
                    <a:lumMod val="75000"/>
                  </a:schemeClr>
                </a:solidFill>
              </a:rPr>
              <a:t>abordaje desde el nivel inicial </a:t>
            </a:r>
            <a:r>
              <a:rPr lang="es-MX" sz="2000" dirty="0" smtClean="0">
                <a:solidFill>
                  <a:schemeClr val="accent3">
                    <a:lumMod val="75000"/>
                  </a:schemeClr>
                </a:solidFill>
              </a:rPr>
              <a:t>nos permite </a:t>
            </a:r>
            <a:r>
              <a:rPr lang="es-MX" sz="2000" dirty="0">
                <a:solidFill>
                  <a:schemeClr val="accent3">
                    <a:lumMod val="75000"/>
                  </a:schemeClr>
                </a:solidFill>
              </a:rPr>
              <a:t>reconstruir y amplia el conocimiento que los niños </a:t>
            </a:r>
            <a:r>
              <a:rPr lang="es-MX" sz="2000" dirty="0" smtClean="0">
                <a:solidFill>
                  <a:schemeClr val="accent3">
                    <a:lumMod val="75000"/>
                  </a:schemeClr>
                </a:solidFill>
              </a:rPr>
              <a:t>ya han </a:t>
            </a:r>
            <a:r>
              <a:rPr lang="es-MX" sz="2000" dirty="0">
                <a:solidFill>
                  <a:schemeClr val="accent3">
                    <a:lumMod val="75000"/>
                  </a:schemeClr>
                </a:solidFill>
              </a:rPr>
              <a:t>adquirido al respecto, las estrategias a través de las </a:t>
            </a:r>
            <a:r>
              <a:rPr lang="es-MX" sz="2000" dirty="0" smtClean="0">
                <a:solidFill>
                  <a:schemeClr val="accent3">
                    <a:lumMod val="75000"/>
                  </a:schemeClr>
                </a:solidFill>
              </a:rPr>
              <a:t>cual es se </a:t>
            </a:r>
            <a:r>
              <a:rPr lang="es-MX" sz="2000" dirty="0">
                <a:solidFill>
                  <a:schemeClr val="accent3">
                    <a:lumMod val="75000"/>
                  </a:schemeClr>
                </a:solidFill>
              </a:rPr>
              <a:t>pretendan abordar serán determinantes en el grado </a:t>
            </a:r>
            <a:r>
              <a:rPr lang="es-MX" sz="2000" dirty="0" smtClean="0">
                <a:solidFill>
                  <a:schemeClr val="accent3">
                    <a:lumMod val="75000"/>
                  </a:schemeClr>
                </a:solidFill>
              </a:rPr>
              <a:t>de avance </a:t>
            </a:r>
            <a:r>
              <a:rPr lang="es-MX" sz="2000" dirty="0">
                <a:solidFill>
                  <a:schemeClr val="accent3">
                    <a:lumMod val="75000"/>
                  </a:schemeClr>
                </a:solidFill>
              </a:rPr>
              <a:t>que logren obtener los pequeños, es por esto que </a:t>
            </a:r>
            <a:r>
              <a:rPr lang="es-MX" sz="2000" dirty="0" smtClean="0">
                <a:solidFill>
                  <a:schemeClr val="accent3">
                    <a:lumMod val="75000"/>
                  </a:schemeClr>
                </a:solidFill>
              </a:rPr>
              <a:t>se recomienda </a:t>
            </a:r>
            <a:r>
              <a:rPr lang="es-MX" sz="2000" dirty="0">
                <a:solidFill>
                  <a:schemeClr val="accent3">
                    <a:lumMod val="75000"/>
                  </a:schemeClr>
                </a:solidFill>
              </a:rPr>
              <a:t>realizarlo de manera dinámica y mediante </a:t>
            </a:r>
            <a:r>
              <a:rPr lang="es-MX" sz="2000" dirty="0" smtClean="0">
                <a:solidFill>
                  <a:schemeClr val="accent3">
                    <a:lumMod val="75000"/>
                  </a:schemeClr>
                </a:solidFill>
              </a:rPr>
              <a:t>el </a:t>
            </a:r>
            <a:r>
              <a:rPr lang="es-MX" sz="2000" dirty="0" smtClean="0">
                <a:solidFill>
                  <a:schemeClr val="accent3">
                    <a:lumMod val="75000"/>
                  </a:schemeClr>
                </a:solidFill>
              </a:rPr>
              <a:t>juego, </a:t>
            </a:r>
            <a:r>
              <a:rPr lang="es-MX" sz="2000" dirty="0">
                <a:solidFill>
                  <a:schemeClr val="accent3">
                    <a:lumMod val="75000"/>
                  </a:schemeClr>
                </a:solidFill>
              </a:rPr>
              <a:t>de manera tal que les resulte mas atractivo y a la </a:t>
            </a:r>
            <a:r>
              <a:rPr lang="es-MX" sz="2000" dirty="0" smtClean="0">
                <a:solidFill>
                  <a:schemeClr val="accent3">
                    <a:lumMod val="75000"/>
                  </a:schemeClr>
                </a:solidFill>
              </a:rPr>
              <a:t>ves les </a:t>
            </a:r>
            <a:r>
              <a:rPr lang="es-MX" sz="2000" dirty="0">
                <a:solidFill>
                  <a:schemeClr val="accent3">
                    <a:lumMod val="75000"/>
                  </a:schemeClr>
                </a:solidFill>
              </a:rPr>
              <a:t>sea significativas</a:t>
            </a:r>
          </a:p>
          <a:p>
            <a:r>
              <a:rPr lang="es-MX" b="0" dirty="0"/>
              <a:t/>
            </a:r>
            <a:br>
              <a:rPr lang="es-MX" b="0" dirty="0"/>
            </a:br>
            <a:endParaRPr lang="es-MX" dirty="0"/>
          </a:p>
        </p:txBody>
      </p:sp>
      <p:pic>
        <p:nvPicPr>
          <p:cNvPr id="5122" name="Picture 2" descr="http://figuras-geometricas.com.ar/archivos/imagenes/figuras%20geometricas%20para%20nino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7598" y="3140968"/>
            <a:ext cx="5328591" cy="32167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5229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generalidades</a:t>
            </a:r>
            <a:endParaRPr lang="es-MX" dirty="0"/>
          </a:p>
        </p:txBody>
      </p:sp>
      <p:sp>
        <p:nvSpPr>
          <p:cNvPr id="3" name="2 Marcador de contenido"/>
          <p:cNvSpPr>
            <a:spLocks noGrp="1"/>
          </p:cNvSpPr>
          <p:nvPr>
            <p:ph idx="1"/>
          </p:nvPr>
        </p:nvSpPr>
        <p:spPr>
          <a:xfrm>
            <a:off x="822960" y="1100628"/>
            <a:ext cx="7637472" cy="3579849"/>
          </a:xfrm>
        </p:spPr>
        <p:txBody>
          <a:bodyPr>
            <a:normAutofit/>
          </a:bodyPr>
          <a:lstStyle/>
          <a:p>
            <a:endParaRPr lang="es-MX" sz="1800" dirty="0">
              <a:solidFill>
                <a:schemeClr val="accent3">
                  <a:lumMod val="75000"/>
                </a:schemeClr>
              </a:solidFill>
            </a:endParaRPr>
          </a:p>
          <a:p>
            <a:r>
              <a:rPr lang="es-MX" sz="1800" dirty="0">
                <a:solidFill>
                  <a:schemeClr val="accent3">
                    <a:lumMod val="75000"/>
                  </a:schemeClr>
                </a:solidFill>
              </a:rPr>
              <a:t>Los cuerpos geométricos tienen </a:t>
            </a:r>
            <a:r>
              <a:rPr lang="es-MX" sz="1800" dirty="0" smtClean="0">
                <a:solidFill>
                  <a:schemeClr val="accent3">
                    <a:lumMod val="75000"/>
                  </a:schemeClr>
                </a:solidFill>
              </a:rPr>
              <a:t>alto, largo </a:t>
            </a:r>
            <a:r>
              <a:rPr lang="es-MX" sz="1800" dirty="0">
                <a:solidFill>
                  <a:schemeClr val="accent3">
                    <a:lumMod val="75000"/>
                  </a:schemeClr>
                </a:solidFill>
              </a:rPr>
              <a:t>y ancho. (tridimensionales)</a:t>
            </a:r>
          </a:p>
          <a:p>
            <a:endParaRPr lang="es-MX" sz="1800" dirty="0">
              <a:solidFill>
                <a:schemeClr val="accent3">
                  <a:lumMod val="75000"/>
                </a:schemeClr>
              </a:solidFill>
            </a:endParaRPr>
          </a:p>
          <a:p>
            <a:r>
              <a:rPr lang="es-MX" sz="1800" dirty="0">
                <a:solidFill>
                  <a:schemeClr val="accent3">
                    <a:lumMod val="75000"/>
                  </a:schemeClr>
                </a:solidFill>
              </a:rPr>
              <a:t>Cada superficie se llama cara.</a:t>
            </a:r>
          </a:p>
          <a:p>
            <a:endParaRPr lang="es-MX" sz="1800" dirty="0">
              <a:solidFill>
                <a:schemeClr val="accent3">
                  <a:lumMod val="75000"/>
                </a:schemeClr>
              </a:solidFill>
            </a:endParaRPr>
          </a:p>
          <a:p>
            <a:r>
              <a:rPr lang="es-MX" sz="1800" dirty="0">
                <a:solidFill>
                  <a:schemeClr val="accent3">
                    <a:lumMod val="75000"/>
                  </a:schemeClr>
                </a:solidFill>
              </a:rPr>
              <a:t>Arista: cada línea recta entre dos caras.</a:t>
            </a:r>
          </a:p>
          <a:p>
            <a:endParaRPr lang="es-MX" sz="1800" dirty="0">
              <a:solidFill>
                <a:schemeClr val="accent3">
                  <a:lumMod val="75000"/>
                </a:schemeClr>
              </a:solidFill>
            </a:endParaRPr>
          </a:p>
          <a:p>
            <a:r>
              <a:rPr lang="es-MX" sz="1800" dirty="0">
                <a:solidFill>
                  <a:schemeClr val="accent3">
                    <a:lumMod val="75000"/>
                  </a:schemeClr>
                </a:solidFill>
              </a:rPr>
              <a:t>El punto donde se unen tres aristas </a:t>
            </a:r>
            <a:r>
              <a:rPr lang="es-MX" sz="1800" dirty="0" smtClean="0">
                <a:solidFill>
                  <a:schemeClr val="accent3">
                    <a:lumMod val="75000"/>
                  </a:schemeClr>
                </a:solidFill>
              </a:rPr>
              <a:t>se llama </a:t>
            </a:r>
            <a:r>
              <a:rPr lang="es-MX" sz="1800" dirty="0">
                <a:solidFill>
                  <a:schemeClr val="accent3">
                    <a:lumMod val="75000"/>
                  </a:schemeClr>
                </a:solidFill>
              </a:rPr>
              <a:t>vértice</a:t>
            </a:r>
          </a:p>
          <a:p>
            <a:endParaRPr lang="es-MX" dirty="0"/>
          </a:p>
        </p:txBody>
      </p:sp>
      <p:pic>
        <p:nvPicPr>
          <p:cNvPr id="6146" name="Picture 2" descr="https://encrypted-tbn3.gstatic.com/images?q=tbn:ANd9GcRcKXIJveP9QqAhZvkpMxecMq2sVCynKs30IEEmXrUIdoxoM117q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640" y="4653136"/>
            <a:ext cx="6624736" cy="17506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34742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22960" y="365760"/>
            <a:ext cx="7520940" cy="903000"/>
          </a:xfrm>
        </p:spPr>
        <p:txBody>
          <a:bodyPr/>
          <a:lstStyle/>
          <a:p>
            <a:pPr algn="ctr"/>
            <a:r>
              <a:rPr lang="es-MX" sz="4000" dirty="0" smtClean="0"/>
              <a:t>rectángulo</a:t>
            </a:r>
            <a:endParaRPr lang="es-MX" sz="4000" dirty="0"/>
          </a:p>
        </p:txBody>
      </p:sp>
      <p:sp>
        <p:nvSpPr>
          <p:cNvPr id="3" name="2 Marcador de contenido"/>
          <p:cNvSpPr>
            <a:spLocks noGrp="1"/>
          </p:cNvSpPr>
          <p:nvPr>
            <p:ph idx="1"/>
          </p:nvPr>
        </p:nvSpPr>
        <p:spPr/>
        <p:txBody>
          <a:bodyPr>
            <a:normAutofit/>
          </a:bodyPr>
          <a:lstStyle/>
          <a:p>
            <a:r>
              <a:rPr lang="es-MX" sz="1800" dirty="0">
                <a:solidFill>
                  <a:schemeClr val="accent3">
                    <a:lumMod val="75000"/>
                  </a:schemeClr>
                </a:solidFill>
              </a:rPr>
              <a:t>Un rectángulo es un polígono de 4 lados (una figura plana de lados rectos) </a:t>
            </a:r>
            <a:r>
              <a:rPr lang="es-MX" sz="1800" dirty="0" smtClean="0">
                <a:solidFill>
                  <a:schemeClr val="accent3">
                    <a:lumMod val="75000"/>
                  </a:schemeClr>
                </a:solidFill>
              </a:rPr>
              <a:t>en donde </a:t>
            </a:r>
            <a:r>
              <a:rPr lang="es-MX" sz="1800" dirty="0">
                <a:solidFill>
                  <a:schemeClr val="accent3">
                    <a:lumMod val="75000"/>
                  </a:schemeClr>
                </a:solidFill>
              </a:rPr>
              <a:t>cada ángulo es un ángulo recto (90°).</a:t>
            </a:r>
            <a:br>
              <a:rPr lang="es-MX" sz="1800" dirty="0">
                <a:solidFill>
                  <a:schemeClr val="accent3">
                    <a:lumMod val="75000"/>
                  </a:schemeClr>
                </a:solidFill>
              </a:rPr>
            </a:br>
            <a:r>
              <a:rPr lang="es-MX" sz="1800" dirty="0">
                <a:solidFill>
                  <a:schemeClr val="accent3">
                    <a:lumMod val="75000"/>
                  </a:schemeClr>
                </a:solidFill>
              </a:rPr>
              <a:t/>
            </a:r>
            <a:br>
              <a:rPr lang="es-MX" sz="1800" dirty="0">
                <a:solidFill>
                  <a:schemeClr val="accent3">
                    <a:lumMod val="75000"/>
                  </a:schemeClr>
                </a:solidFill>
              </a:rPr>
            </a:br>
            <a:r>
              <a:rPr lang="es-MX" sz="1800" dirty="0">
                <a:solidFill>
                  <a:schemeClr val="accent3">
                    <a:lumMod val="75000"/>
                  </a:schemeClr>
                </a:solidFill>
              </a:rPr>
              <a:t>También los lados opuestos son paralelos y de igual longitud</a:t>
            </a:r>
            <a:r>
              <a:rPr lang="es-MX" sz="1800" dirty="0" smtClean="0">
                <a:solidFill>
                  <a:schemeClr val="accent3">
                    <a:lumMod val="75000"/>
                  </a:schemeClr>
                </a:solidFill>
              </a:rPr>
              <a:t>.</a:t>
            </a:r>
          </a:p>
          <a:p>
            <a:r>
              <a:rPr lang="es-MX" sz="1800" dirty="0">
                <a:solidFill>
                  <a:schemeClr val="accent3">
                    <a:lumMod val="75000"/>
                  </a:schemeClr>
                </a:solidFill>
              </a:rPr>
              <a:t>  cuyos cuatro lados forman ángulos rectos entre sí. </a:t>
            </a:r>
            <a:r>
              <a:rPr lang="es-MX" sz="1800" dirty="0" smtClean="0">
                <a:solidFill>
                  <a:schemeClr val="accent3">
                    <a:lumMod val="75000"/>
                  </a:schemeClr>
                </a:solidFill>
              </a:rPr>
              <a:t>El</a:t>
            </a:r>
            <a:r>
              <a:rPr lang="es-MX" sz="1800" dirty="0">
                <a:solidFill>
                  <a:schemeClr val="accent3">
                    <a:lumMod val="75000"/>
                  </a:schemeClr>
                </a:solidFill>
              </a:rPr>
              <a:t> perímetro de un rectángulo es igual a la suma de todos sus lados</a:t>
            </a:r>
            <a:r>
              <a:rPr lang="es-MX" sz="1800" dirty="0" smtClean="0">
                <a:solidFill>
                  <a:schemeClr val="accent3">
                    <a:lumMod val="75000"/>
                  </a:schemeClr>
                </a:solidFill>
              </a:rPr>
              <a:t>. </a:t>
            </a:r>
            <a:r>
              <a:rPr lang="es-MX" sz="1800" dirty="0">
                <a:solidFill>
                  <a:schemeClr val="accent3">
                    <a:lumMod val="75000"/>
                  </a:schemeClr>
                </a:solidFill>
              </a:rPr>
              <a:t>El área de un rectángulo es igual al producto de dos de sus lados contiguos.</a:t>
            </a:r>
            <a:br>
              <a:rPr lang="es-MX" sz="1800" dirty="0">
                <a:solidFill>
                  <a:schemeClr val="accent3">
                    <a:lumMod val="75000"/>
                  </a:schemeClr>
                </a:solidFill>
              </a:rPr>
            </a:br>
            <a:endParaRPr lang="es-MX" sz="1800" dirty="0">
              <a:solidFill>
                <a:schemeClr val="accent3">
                  <a:lumMod val="75000"/>
                </a:schemeClr>
              </a:solidFill>
            </a:endParaRPr>
          </a:p>
        </p:txBody>
      </p:sp>
      <p:pic>
        <p:nvPicPr>
          <p:cNvPr id="7170" name="Picture 2" descr="http://www.ceibal.edu.uy/contenidos/areas_conocimiento/mat/cuadrilateros/rectangul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1760" y="3861048"/>
            <a:ext cx="4320480" cy="23083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68310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3.bp.blogspot.com/-0-XWasjgFMY/UedaTLqtVRI/AAAAAAAAADU/xm7xSfCRN4E/s1600/Imagen2.jpg"/>
          <p:cNvPicPr>
            <a:picLocks noChangeAspect="1" noChangeArrowheads="1"/>
          </p:cNvPicPr>
          <p:nvPr/>
        </p:nvPicPr>
        <p:blipFill rotWithShape="1">
          <a:blip r:embed="rId2">
            <a:extLst>
              <a:ext uri="{28A0092B-C50C-407E-A947-70E740481C1C}">
                <a14:useLocalDpi xmlns:a14="http://schemas.microsoft.com/office/drawing/2010/main" val="0"/>
              </a:ext>
            </a:extLst>
          </a:blip>
          <a:srcRect t="53651" r="29653" b="22842"/>
          <a:stretch/>
        </p:blipFill>
        <p:spPr bwMode="auto">
          <a:xfrm>
            <a:off x="899591" y="1484784"/>
            <a:ext cx="7464425" cy="2736304"/>
          </a:xfrm>
          <a:prstGeom prst="rect">
            <a:avLst/>
          </a:prstGeom>
          <a:noFill/>
          <a:extLst>
            <a:ext uri="{909E8E84-426E-40DD-AFC4-6F175D3DCCD1}">
              <a14:hiddenFill xmlns:a14="http://schemas.microsoft.com/office/drawing/2010/main">
                <a:solidFill>
                  <a:srgbClr val="FFFFFF"/>
                </a:solidFill>
              </a14:hiddenFill>
            </a:ext>
          </a:extLst>
        </p:spPr>
      </p:pic>
      <p:sp>
        <p:nvSpPr>
          <p:cNvPr id="4" name="3 CuadroTexto"/>
          <p:cNvSpPr txBox="1"/>
          <p:nvPr/>
        </p:nvSpPr>
        <p:spPr>
          <a:xfrm>
            <a:off x="1043608" y="548680"/>
            <a:ext cx="7200800" cy="461665"/>
          </a:xfrm>
          <a:prstGeom prst="rect">
            <a:avLst/>
          </a:prstGeom>
          <a:noFill/>
        </p:spPr>
        <p:txBody>
          <a:bodyPr wrap="square" rtlCol="0">
            <a:spAutoFit/>
          </a:bodyPr>
          <a:lstStyle/>
          <a:p>
            <a:r>
              <a:rPr lang="es-MX" sz="2400" b="1" dirty="0" smtClean="0">
                <a:solidFill>
                  <a:schemeClr val="accent3">
                    <a:lumMod val="75000"/>
                  </a:schemeClr>
                </a:solidFill>
              </a:rPr>
              <a:t>Como sacar el perímetro y área del rectángulo </a:t>
            </a:r>
            <a:endParaRPr lang="es-MX" sz="2400" b="1" dirty="0">
              <a:solidFill>
                <a:schemeClr val="accent3">
                  <a:lumMod val="75000"/>
                </a:schemeClr>
              </a:solidFill>
            </a:endParaRPr>
          </a:p>
        </p:txBody>
      </p:sp>
    </p:spTree>
    <p:extLst>
      <p:ext uri="{BB962C8B-B14F-4D97-AF65-F5344CB8AC3E}">
        <p14:creationId xmlns:p14="http://schemas.microsoft.com/office/powerpoint/2010/main" val="34091471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propiedades</a:t>
            </a:r>
            <a:endParaRPr lang="es-MX" dirty="0"/>
          </a:p>
        </p:txBody>
      </p:sp>
      <p:sp>
        <p:nvSpPr>
          <p:cNvPr id="3" name="2 Marcador de contenido"/>
          <p:cNvSpPr>
            <a:spLocks noGrp="1"/>
          </p:cNvSpPr>
          <p:nvPr>
            <p:ph idx="1"/>
          </p:nvPr>
        </p:nvSpPr>
        <p:spPr/>
        <p:txBody>
          <a:bodyPr>
            <a:normAutofit/>
          </a:bodyPr>
          <a:lstStyle/>
          <a:p>
            <a:r>
              <a:rPr lang="es-MX" sz="1800" dirty="0">
                <a:solidFill>
                  <a:schemeClr val="accent3">
                    <a:lumMod val="75000"/>
                  </a:schemeClr>
                </a:solidFill>
              </a:rPr>
              <a:t>Sus lados paralelos son iguales</a:t>
            </a:r>
          </a:p>
          <a:p>
            <a:r>
              <a:rPr lang="es-MX" sz="1800" dirty="0">
                <a:solidFill>
                  <a:schemeClr val="accent3">
                    <a:lumMod val="75000"/>
                  </a:schemeClr>
                </a:solidFill>
              </a:rPr>
              <a:t>Sus dos diagonales son iguales, y se cortan en partes iguales (esta característica también lo define)</a:t>
            </a:r>
          </a:p>
          <a:p>
            <a:r>
              <a:rPr lang="es-MX" sz="1800" dirty="0">
                <a:solidFill>
                  <a:schemeClr val="accent3">
                    <a:lumMod val="75000"/>
                  </a:schemeClr>
                </a:solidFill>
              </a:rPr>
              <a:t>Se puede pavimentar el plano, repitiendo infinitos rectángulos.</a:t>
            </a:r>
          </a:p>
          <a:p>
            <a:endParaRPr lang="es-MX" sz="1800" dirty="0">
              <a:solidFill>
                <a:schemeClr val="accent3">
                  <a:lumMod val="75000"/>
                </a:schemeClr>
              </a:solidFill>
            </a:endParaRPr>
          </a:p>
        </p:txBody>
      </p:sp>
      <p:pic>
        <p:nvPicPr>
          <p:cNvPr id="8194" name="Picture 2" descr="http://www.dltk-ninos.com/educacional/formas/imagenes/s/basico-rectangul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51940" y="2708920"/>
            <a:ext cx="3676650" cy="2066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97090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dirty="0" smtClean="0"/>
              <a:t>TRIANGULO rectángulo</a:t>
            </a:r>
            <a:endParaRPr lang="es-MX" dirty="0"/>
          </a:p>
        </p:txBody>
      </p:sp>
      <p:sp>
        <p:nvSpPr>
          <p:cNvPr id="3" name="2 Marcador de contenido"/>
          <p:cNvSpPr>
            <a:spLocks noGrp="1"/>
          </p:cNvSpPr>
          <p:nvPr>
            <p:ph idx="1"/>
          </p:nvPr>
        </p:nvSpPr>
        <p:spPr/>
        <p:txBody>
          <a:bodyPr>
            <a:normAutofit lnSpcReduction="10000"/>
          </a:bodyPr>
          <a:lstStyle/>
          <a:p>
            <a:r>
              <a:rPr lang="es-MX" b="0" dirty="0"/>
              <a:t> </a:t>
            </a:r>
            <a:r>
              <a:rPr lang="es-MX" sz="1800" dirty="0">
                <a:solidFill>
                  <a:schemeClr val="accent3">
                    <a:lumMod val="75000"/>
                  </a:schemeClr>
                </a:solidFill>
              </a:rPr>
              <a:t>Un triángulo rectángulo tiene un ángulo recto y dos agudos.</a:t>
            </a:r>
          </a:p>
          <a:p>
            <a:endParaRPr lang="es-MX" sz="1800" dirty="0" smtClean="0">
              <a:solidFill>
                <a:schemeClr val="accent3">
                  <a:lumMod val="75000"/>
                </a:schemeClr>
              </a:solidFill>
            </a:endParaRPr>
          </a:p>
          <a:p>
            <a:r>
              <a:rPr lang="es-MX" sz="1800" dirty="0" smtClean="0">
                <a:solidFill>
                  <a:schemeClr val="accent3">
                    <a:lumMod val="75000"/>
                  </a:schemeClr>
                </a:solidFill>
              </a:rPr>
              <a:t>Hipotenusa</a:t>
            </a:r>
            <a:endParaRPr lang="es-MX" sz="1800" dirty="0">
              <a:solidFill>
                <a:schemeClr val="accent3">
                  <a:lumMod val="75000"/>
                </a:schemeClr>
              </a:solidFill>
            </a:endParaRPr>
          </a:p>
          <a:p>
            <a:r>
              <a:rPr lang="es-MX" sz="1800" dirty="0">
                <a:solidFill>
                  <a:schemeClr val="accent3">
                    <a:lumMod val="75000"/>
                  </a:schemeClr>
                </a:solidFill>
              </a:rPr>
              <a:t>La hipotenusa es el lado opuesto al ángulo recto, y es lado mayor del triángulo</a:t>
            </a:r>
          </a:p>
          <a:p>
            <a:r>
              <a:rPr lang="es-MX" sz="1800" dirty="0">
                <a:solidFill>
                  <a:schemeClr val="accent3">
                    <a:lumMod val="75000"/>
                  </a:schemeClr>
                </a:solidFill>
              </a:rPr>
              <a:t>Catetos</a:t>
            </a:r>
          </a:p>
          <a:p>
            <a:r>
              <a:rPr lang="es-MX" sz="1800" dirty="0">
                <a:solidFill>
                  <a:schemeClr val="accent3">
                    <a:lumMod val="75000"/>
                  </a:schemeClr>
                </a:solidFill>
              </a:rPr>
              <a:t>Los catetos son los lados opuestos a los ángulos agudos, y son los lados menores del triángulo.</a:t>
            </a:r>
          </a:p>
          <a:p>
            <a:r>
              <a:rPr lang="es-MX" sz="1800" dirty="0">
                <a:solidFill>
                  <a:schemeClr val="accent3">
                    <a:lumMod val="75000"/>
                  </a:schemeClr>
                </a:solidFill>
              </a:rPr>
              <a:t>Área de un triángulo rectángulo</a:t>
            </a:r>
          </a:p>
          <a:p>
            <a:r>
              <a:rPr lang="es-MX" sz="1800" dirty="0">
                <a:solidFill>
                  <a:schemeClr val="accent3">
                    <a:lumMod val="75000"/>
                  </a:schemeClr>
                </a:solidFill>
              </a:rPr>
              <a:t>El área de un triángulo rectángulo es igual al producto de los catetos partido por 2.</a:t>
            </a:r>
          </a:p>
          <a:p>
            <a:endParaRPr lang="es-MX" sz="1800" dirty="0">
              <a:solidFill>
                <a:schemeClr val="accent3">
                  <a:lumMod val="75000"/>
                </a:schemeClr>
              </a:solidFill>
            </a:endParaRPr>
          </a:p>
        </p:txBody>
      </p:sp>
      <p:pic>
        <p:nvPicPr>
          <p:cNvPr id="9218" name="Picture 2" descr="http://www.curriculumenlineamineduc.cl/605/articles-24448_recurso_jp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7824" y="4721180"/>
            <a:ext cx="3333750" cy="2114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51151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r>
              <a:rPr lang="es-MX" sz="1800" dirty="0">
                <a:solidFill>
                  <a:schemeClr val="accent3">
                    <a:lumMod val="75000"/>
                  </a:schemeClr>
                </a:solidFill>
              </a:rPr>
              <a:t>Los ángulos interiores de un triángulo suman una amplitud de 180 grados.</a:t>
            </a:r>
          </a:p>
          <a:p>
            <a:r>
              <a:rPr lang="es-MX" sz="1800" dirty="0">
                <a:solidFill>
                  <a:schemeClr val="accent3">
                    <a:lumMod val="75000"/>
                  </a:schemeClr>
                </a:solidFill>
              </a:rPr>
              <a:t>En el caso de los triángulos rectos que poseen un ángulo de 90°, los otros dos ángulos interiores suman también 90° por lo que son ángulo(s) complementario(s).</a:t>
            </a:r>
          </a:p>
          <a:p>
            <a:r>
              <a:rPr lang="es-MX" sz="1800" dirty="0">
                <a:solidFill>
                  <a:schemeClr val="accent3">
                    <a:lumMod val="75000"/>
                  </a:schemeClr>
                </a:solidFill>
              </a:rPr>
              <a:t>En estos triángulos al lado opuesto al ángulo recto se le denomina hipotenusa, a otros dos lados adyacentes se les llama catetos</a:t>
            </a:r>
          </a:p>
          <a:p>
            <a:endParaRPr lang="es-MX" dirty="0"/>
          </a:p>
        </p:txBody>
      </p:sp>
      <p:pic>
        <p:nvPicPr>
          <p:cNvPr id="10242" name="Picture 2" descr="http://upload.wikimedia.org/wikipedia/commons/0/0f/Squadra_30_60.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74786" y="4005064"/>
            <a:ext cx="3292344" cy="24488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197663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Ángulos">
  <a:themeElements>
    <a:clrScheme name="Forma de onda">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Ángulo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Ángulo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231</TotalTime>
  <Words>285</Words>
  <Application>Microsoft Office PowerPoint</Application>
  <PresentationFormat>Presentación en pantalla (4:3)</PresentationFormat>
  <Paragraphs>43</Paragraphs>
  <Slides>12</Slides>
  <Notes>0</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Ángulos</vt:lpstr>
      <vt:lpstr>propiedades del rectángulo, cuadrado y triángulo rectángulo</vt:lpstr>
      <vt:lpstr>Presentación de PowerPoint</vt:lpstr>
      <vt:lpstr>Presentación de PowerPoint</vt:lpstr>
      <vt:lpstr>generalidades</vt:lpstr>
      <vt:lpstr>rectángulo</vt:lpstr>
      <vt:lpstr>Presentación de PowerPoint</vt:lpstr>
      <vt:lpstr>propiedades</vt:lpstr>
      <vt:lpstr>TRIANGULO rectángulo</vt:lpstr>
      <vt:lpstr>Presentación de PowerPoint</vt:lpstr>
      <vt:lpstr>cuadrado</vt:lpstr>
      <vt:lpstr>Presentación de PowerPoint</vt:lpstr>
      <vt:lpstr>PROPIEDADES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yamely</dc:creator>
  <cp:lastModifiedBy>MARTINEZ</cp:lastModifiedBy>
  <cp:revision>20</cp:revision>
  <dcterms:created xsi:type="dcterms:W3CDTF">2014-03-07T22:34:40Z</dcterms:created>
  <dcterms:modified xsi:type="dcterms:W3CDTF">2014-03-21T00:45:06Z</dcterms:modified>
</cp:coreProperties>
</file>